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y="6858000" cx="9144000"/>
  <p:notesSz cx="6954825" cy="9240825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3013075" cy="461962"/>
          </a:xfrm>
          <a:prstGeom prst="rect">
            <a:avLst/>
          </a:prstGeom>
          <a:noFill/>
          <a:ln>
            <a:noFill/>
          </a:ln>
        </p:spPr>
        <p:txBody>
          <a:bodyPr anchorCtr="0" anchor="t" bIns="46250" lIns="92525" spcFirstLastPara="1" rIns="92525" wrap="square" tIns="4625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3940175" y="0"/>
            <a:ext cx="3013075" cy="461962"/>
          </a:xfrm>
          <a:prstGeom prst="rect">
            <a:avLst/>
          </a:prstGeom>
          <a:noFill/>
          <a:ln>
            <a:noFill/>
          </a:ln>
        </p:spPr>
        <p:txBody>
          <a:bodyPr anchorCtr="0" anchor="t" bIns="46250" lIns="92525" spcFirstLastPara="1" rIns="92525" wrap="square" tIns="4625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  <a:noFill/>
          <a:ln>
            <a:noFill/>
          </a:ln>
        </p:spPr>
        <p:txBody>
          <a:bodyPr anchorCtr="0" anchor="t" bIns="46250" lIns="92525" spcFirstLastPara="1" rIns="92525" wrap="square" tIns="46250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8777287"/>
            <a:ext cx="3013075" cy="461962"/>
          </a:xfrm>
          <a:prstGeom prst="rect">
            <a:avLst/>
          </a:prstGeom>
          <a:noFill/>
          <a:ln>
            <a:noFill/>
          </a:ln>
        </p:spPr>
        <p:txBody>
          <a:bodyPr anchorCtr="0" anchor="b" bIns="46250" lIns="92525" spcFirstLastPara="1" rIns="92525" wrap="square" tIns="4625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3940175" y="8777287"/>
            <a:ext cx="3013075" cy="461962"/>
          </a:xfrm>
          <a:prstGeom prst="rect">
            <a:avLst/>
          </a:prstGeom>
          <a:noFill/>
          <a:ln>
            <a:noFill/>
          </a:ln>
        </p:spPr>
        <p:txBody>
          <a:bodyPr anchorCtr="0" anchor="b" bIns="46250" lIns="92525" spcFirstLastPara="1" rIns="92525" wrap="square" tIns="4625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</p:spPr>
        <p:txBody>
          <a:bodyPr anchorCtr="0" anchor="t" bIns="46250" lIns="92525" spcFirstLastPara="1" rIns="92525" wrap="square" tIns="4625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Shape 86"/>
          <p:cNvSpPr/>
          <p:nvPr>
            <p:ph idx="2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</p:spPr>
        <p:txBody>
          <a:bodyPr anchorCtr="0" anchor="t" bIns="46250" lIns="92525" spcFirstLastPara="1" rIns="92525" wrap="square" tIns="4625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Shape 147"/>
          <p:cNvSpPr/>
          <p:nvPr>
            <p:ph idx="2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</p:spPr>
        <p:txBody>
          <a:bodyPr anchorCtr="0" anchor="t" bIns="46250" lIns="92525" spcFirstLastPara="1" rIns="92525" wrap="square" tIns="4625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Shape 153"/>
          <p:cNvSpPr/>
          <p:nvPr>
            <p:ph idx="2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</p:spPr>
        <p:txBody>
          <a:bodyPr anchorCtr="0" anchor="t" bIns="46250" lIns="92525" spcFirstLastPara="1" rIns="92525" wrap="square" tIns="4625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Shape 159"/>
          <p:cNvSpPr/>
          <p:nvPr>
            <p:ph idx="2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</p:spPr>
        <p:txBody>
          <a:bodyPr anchorCtr="0" anchor="t" bIns="46250" lIns="92525" spcFirstLastPara="1" rIns="92525" wrap="square" tIns="4625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Shape 165"/>
          <p:cNvSpPr/>
          <p:nvPr>
            <p:ph idx="2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</p:spPr>
        <p:txBody>
          <a:bodyPr anchorCtr="0" anchor="t" bIns="46250" lIns="92525" spcFirstLastPara="1" rIns="92525" wrap="square" tIns="4625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Shape 171"/>
          <p:cNvSpPr/>
          <p:nvPr>
            <p:ph idx="2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</p:spPr>
        <p:txBody>
          <a:bodyPr anchorCtr="0" anchor="t" bIns="46250" lIns="92525" spcFirstLastPara="1" rIns="92525" wrap="square" tIns="4625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Shape 177"/>
          <p:cNvSpPr/>
          <p:nvPr>
            <p:ph idx="2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</p:spPr>
        <p:txBody>
          <a:bodyPr anchorCtr="0" anchor="t" bIns="46250" lIns="92525" spcFirstLastPara="1" rIns="92525" wrap="square" tIns="4625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Shape 183"/>
          <p:cNvSpPr/>
          <p:nvPr>
            <p:ph idx="2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</p:spPr>
        <p:txBody>
          <a:bodyPr anchorCtr="0" anchor="t" bIns="46250" lIns="92525" spcFirstLastPara="1" rIns="92525" wrap="square" tIns="4625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Shape 189"/>
          <p:cNvSpPr/>
          <p:nvPr>
            <p:ph idx="2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</p:spPr>
        <p:txBody>
          <a:bodyPr anchorCtr="0" anchor="t" bIns="46250" lIns="92525" spcFirstLastPara="1" rIns="92525" wrap="square" tIns="4625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Shape 195"/>
          <p:cNvSpPr/>
          <p:nvPr>
            <p:ph idx="2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</p:spPr>
        <p:txBody>
          <a:bodyPr anchorCtr="0" anchor="t" bIns="46250" lIns="92525" spcFirstLastPara="1" rIns="92525" wrap="square" tIns="4625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Shape 201"/>
          <p:cNvSpPr/>
          <p:nvPr>
            <p:ph idx="2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</p:spPr>
        <p:txBody>
          <a:bodyPr anchorCtr="0" anchor="t" bIns="46250" lIns="92525" spcFirstLastPara="1" rIns="92525" wrap="square" tIns="4625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Shape 93"/>
          <p:cNvSpPr/>
          <p:nvPr>
            <p:ph idx="2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</p:spPr>
        <p:txBody>
          <a:bodyPr anchorCtr="0" anchor="t" bIns="46250" lIns="92525" spcFirstLastPara="1" rIns="92525" wrap="square" tIns="4625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Shape 208"/>
          <p:cNvSpPr/>
          <p:nvPr>
            <p:ph idx="2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</p:spPr>
        <p:txBody>
          <a:bodyPr anchorCtr="0" anchor="t" bIns="46250" lIns="92525" spcFirstLastPara="1" rIns="92525" wrap="square" tIns="4625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Shape 214"/>
          <p:cNvSpPr/>
          <p:nvPr>
            <p:ph idx="2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</p:spPr>
        <p:txBody>
          <a:bodyPr anchorCtr="0" anchor="t" bIns="46250" lIns="92525" spcFirstLastPara="1" rIns="92525" wrap="square" tIns="4625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Shape 220"/>
          <p:cNvSpPr/>
          <p:nvPr>
            <p:ph idx="2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</p:spPr>
        <p:txBody>
          <a:bodyPr anchorCtr="0" anchor="t" bIns="46250" lIns="92525" spcFirstLastPara="1" rIns="92525" wrap="square" tIns="4625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Shape 99"/>
          <p:cNvSpPr/>
          <p:nvPr>
            <p:ph idx="2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</p:spPr>
        <p:txBody>
          <a:bodyPr anchorCtr="0" anchor="t" bIns="46250" lIns="92525" spcFirstLastPara="1" rIns="92525" wrap="square" tIns="4625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Shape 105"/>
          <p:cNvSpPr/>
          <p:nvPr>
            <p:ph idx="2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</p:spPr>
        <p:txBody>
          <a:bodyPr anchorCtr="0" anchor="t" bIns="46250" lIns="92525" spcFirstLastPara="1" rIns="92525" wrap="square" tIns="4625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Shape 111"/>
          <p:cNvSpPr/>
          <p:nvPr>
            <p:ph idx="2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</p:spPr>
        <p:txBody>
          <a:bodyPr anchorCtr="0" anchor="t" bIns="46250" lIns="92525" spcFirstLastPara="1" rIns="92525" wrap="square" tIns="4625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Shape 117"/>
          <p:cNvSpPr/>
          <p:nvPr>
            <p:ph idx="2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</p:spPr>
        <p:txBody>
          <a:bodyPr anchorCtr="0" anchor="t" bIns="46250" lIns="92525" spcFirstLastPara="1" rIns="92525" wrap="square" tIns="4625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Shape 126"/>
          <p:cNvSpPr/>
          <p:nvPr>
            <p:ph idx="2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</p:spPr>
        <p:txBody>
          <a:bodyPr anchorCtr="0" anchor="t" bIns="46250" lIns="92525" spcFirstLastPara="1" rIns="92525" wrap="square" tIns="4625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Shape 132"/>
          <p:cNvSpPr/>
          <p:nvPr>
            <p:ph idx="2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</p:spPr>
        <p:txBody>
          <a:bodyPr anchorCtr="0" anchor="t" bIns="46250" lIns="92525" spcFirstLastPara="1" rIns="92525" wrap="square" tIns="4625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Shape 141"/>
          <p:cNvSpPr/>
          <p:nvPr>
            <p:ph idx="2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4" name="Shape 74"/>
          <p:cNvSpPr txBox="1"/>
          <p:nvPr>
            <p:ph idx="2" type="body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3" type="body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4" type="body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6" name="Shape 56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2" name="Shape 6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6" name="Shape 66"/>
          <p:cNvSpPr/>
          <p:nvPr>
            <p:ph idx="2" type="pic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8" name="Shape 6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Relationship Id="rId4" Type="http://schemas.openxmlformats.org/officeDocument/2006/relationships/image" Target="../media/image10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png"/><Relationship Id="rId4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/>
          <p:nvPr>
            <p:ph type="ctrTitle"/>
          </p:nvPr>
        </p:nvSpPr>
        <p:spPr>
          <a:xfrm>
            <a:off x="533400" y="762000"/>
            <a:ext cx="4545012" cy="26527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Overview of Japan’s Feudal Period</a:t>
            </a:r>
            <a:endParaRPr/>
          </a:p>
        </p:txBody>
      </p:sp>
      <p:sp>
        <p:nvSpPr>
          <p:cNvPr id="89" name="Shape 89"/>
          <p:cNvSpPr txBox="1"/>
          <p:nvPr>
            <p:ph idx="1" type="subTitle"/>
          </p:nvPr>
        </p:nvSpPr>
        <p:spPr>
          <a:xfrm>
            <a:off x="838200" y="4495800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Notes 2.6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World History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Dec.____, 2017</a:t>
            </a:r>
            <a:endParaRPr/>
          </a:p>
        </p:txBody>
      </p:sp>
      <p:pic>
        <p:nvPicPr>
          <p:cNvPr descr="https://upload.wikimedia.org/wikipedia/commons/a/a6/Samurai_on_horseback0.jpg" id="90" name="Shape 9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53012" y="1066800"/>
            <a:ext cx="3792537" cy="5680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r1-dun" id="149" name="Shape 1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685800"/>
            <a:ext cx="7229475" cy="5419725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Shape 150"/>
          <p:cNvSpPr txBox="1"/>
          <p:nvPr/>
        </p:nvSpPr>
        <p:spPr>
          <a:xfrm>
            <a:off x="5080000" y="762000"/>
            <a:ext cx="3663950" cy="5035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Shogun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said he ruled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 the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emperor’s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name.  In fact,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shogun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was a military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dictator who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controlled Japan.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Daimyo</a:t>
            </a:r>
            <a:endParaRPr/>
          </a:p>
        </p:txBody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Daimyo were Japanese lords or nobles.</a:t>
            </a:r>
            <a:endParaRPr/>
          </a:p>
          <a:p>
            <a:pPr indent="-1397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Daimyo had to obey the Shogun and provide military service.</a:t>
            </a:r>
            <a:endParaRPr/>
          </a:p>
          <a:p>
            <a:pPr indent="-1397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Daimyo controlled large estates.  They were great landowners.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aimyo" id="161" name="Shape 16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1000" y="457200"/>
            <a:ext cx="3733800" cy="54102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Shape 162"/>
          <p:cNvSpPr txBox="1"/>
          <p:nvPr/>
        </p:nvSpPr>
        <p:spPr>
          <a:xfrm>
            <a:off x="4305300" y="1371600"/>
            <a:ext cx="4146550" cy="393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Daimyo were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great landowners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of feudal Japan.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They were the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highest nobles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next to the Shogun.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6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Samurai</a:t>
            </a:r>
            <a:endParaRPr/>
          </a:p>
        </p:txBody>
      </p:sp>
      <p:sp>
        <p:nvSpPr>
          <p:cNvPr id="168" name="Shape 168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 provide military protection for their lands, Japanese daimyo recruited samurai.</a:t>
            </a:r>
            <a:endParaRPr/>
          </a:p>
          <a:p>
            <a:pPr indent="-1397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Samurai were Japanese warriors.</a:t>
            </a:r>
            <a:endParaRPr/>
          </a:p>
          <a:p>
            <a:pPr indent="-1397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Samurai had to provide military service and obey the Daimyo and Shogun.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matabeib" id="173" name="Shape 17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95600" y="533400"/>
            <a:ext cx="3333750" cy="3276600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Shape 174"/>
          <p:cNvSpPr txBox="1"/>
          <p:nvPr/>
        </p:nvSpPr>
        <p:spPr>
          <a:xfrm>
            <a:off x="1066800" y="4114800"/>
            <a:ext cx="6991350" cy="17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Samurai were Japanese warriors.</a:t>
            </a:r>
            <a:br>
              <a:rPr b="0" i="0" lang="en-US" sz="3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3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They had to be loyal, brave, and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fearless.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Code of Bushido</a:t>
            </a:r>
            <a:endParaRPr/>
          </a:p>
        </p:txBody>
      </p:sp>
      <p:sp>
        <p:nvSpPr>
          <p:cNvPr id="180" name="Shape 180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Samurai warriors had to follow the Code of Bushido.</a:t>
            </a:r>
            <a:endParaRPr/>
          </a:p>
          <a:p>
            <a:pPr indent="-1397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Code of Bushido was similar to European chivalry.</a:t>
            </a:r>
            <a:endParaRPr/>
          </a:p>
          <a:p>
            <a:pPr indent="-1397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samurai had to be loyal to his daimyo and show no emotion.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eppuku3" id="185" name="Shape 18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67000" y="304800"/>
            <a:ext cx="3429000" cy="426720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Shape 186"/>
          <p:cNvSpPr txBox="1"/>
          <p:nvPr/>
        </p:nvSpPr>
        <p:spPr>
          <a:xfrm>
            <a:off x="990600" y="4800600"/>
            <a:ext cx="7346950" cy="1190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If a samurai lost his honor, he had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 commit ritual suicide or seppuku.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Questions for Reflection</a:t>
            </a:r>
            <a:endParaRPr/>
          </a:p>
        </p:txBody>
      </p:sp>
      <p:sp>
        <p:nvSpPr>
          <p:cNvPr id="192" name="Shape 19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14350" lvl="0" marL="5143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AutoNum type="arabicPeriod"/>
            </a:pPr>
            <a:r>
              <a:rPr b="0" i="0" lang="en-US" sz="35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Compare and contrast Japanese and European feudalism.</a:t>
            </a:r>
            <a:endParaRPr/>
          </a:p>
          <a:p>
            <a:pPr indent="-514350" lvl="0" marL="5143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AutoNum type="arabicPeriod"/>
            </a:pPr>
            <a:r>
              <a:rPr b="0" i="0" lang="en-US" sz="35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Why did the Japanese emperor lose his power?</a:t>
            </a:r>
            <a:endParaRPr/>
          </a:p>
          <a:p>
            <a:pPr indent="-514350" lvl="0" marL="5143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AutoNum type="arabicPeriod"/>
            </a:pPr>
            <a:r>
              <a:rPr b="0" i="0" lang="en-US" sz="35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Who was the Shogun and why was he powerful?</a:t>
            </a:r>
            <a:endParaRPr/>
          </a:p>
          <a:p>
            <a:pPr indent="-514350" lvl="0" marL="5143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AutoNum type="arabicPeriod"/>
            </a:pPr>
            <a:r>
              <a:rPr b="0" i="0" lang="en-US" sz="35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was the relationship between the Daimyo and the Shogun?</a:t>
            </a:r>
            <a:endParaRPr/>
          </a:p>
          <a:p>
            <a:pPr indent="-120650" lvl="0" marL="342900" marR="0" rtl="0" algn="l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t/>
            </a:r>
            <a:endParaRPr b="0" i="0" sz="35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/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Questions for Reflection:</a:t>
            </a:r>
            <a:endParaRPr/>
          </a:p>
        </p:txBody>
      </p:sp>
      <p:sp>
        <p:nvSpPr>
          <p:cNvPr id="198" name="Shape 198"/>
          <p:cNvSpPr txBox="1"/>
          <p:nvPr>
            <p:ph idx="1" type="body"/>
          </p:nvPr>
        </p:nvSpPr>
        <p:spPr>
          <a:xfrm>
            <a:off x="457200" y="1295400"/>
            <a:ext cx="8382000" cy="4678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rPr b="0" i="0" lang="en-US" sz="35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 Who were Samurai and what was the Code of Bushido?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t/>
            </a:r>
            <a:endParaRPr b="0" i="0" sz="35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rPr b="0" i="0" lang="en-US" sz="35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6. Define these terms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–"/>
            </a:pPr>
            <a:r>
              <a:rPr b="0" i="0" lang="en-US" sz="3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Feudalism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–"/>
            </a:pPr>
            <a:r>
              <a:rPr b="0" i="0" lang="en-US" sz="3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Shogun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–"/>
            </a:pPr>
            <a:r>
              <a:rPr b="0" i="0" lang="en-US" sz="3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Daimyo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–"/>
            </a:pPr>
            <a:r>
              <a:rPr b="0" i="0" lang="en-US" sz="3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Samurai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–"/>
            </a:pPr>
            <a:r>
              <a:rPr b="0" i="0" lang="en-US" sz="3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Code of Bushido</a:t>
            </a:r>
            <a:endParaRPr/>
          </a:p>
          <a:p>
            <a:pPr indent="-120650" lvl="0" marL="342900" marR="0" rtl="0" algn="l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t/>
            </a:r>
            <a:endParaRPr b="0" i="0" sz="3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ssl.c.photoshelter.com/img-get/I0000FJBCcdMkfW0/s/500/aflo-vvna-kandashrineicebath5309.jpg" id="203" name="Shape 20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57550" y="2913062"/>
            <a:ext cx="5899150" cy="3940175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Shape 20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http://antarapos.com/en/images/news_images_upload/content/Japan_Ice_New_Year.jpg" id="205" name="Shape 205"/>
          <p:cNvPicPr preferRelativeResize="0"/>
          <p:nvPr>
            <p:ph idx="2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225" y="-228600"/>
            <a:ext cx="5943600" cy="3727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750x750_japan_m" id="95" name="Shape 9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43000" y="152400"/>
            <a:ext cx="6800850" cy="5257800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Shape 96"/>
          <p:cNvSpPr txBox="1"/>
          <p:nvPr/>
        </p:nvSpPr>
        <p:spPr>
          <a:xfrm>
            <a:off x="1295400" y="5486400"/>
            <a:ext cx="6635750" cy="641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Japan is an archipelago in Asia.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/>
          <p:nvPr>
            <p:ph type="title"/>
          </p:nvPr>
        </p:nvSpPr>
        <p:spPr>
          <a:xfrm>
            <a:off x="457200" y="274637"/>
            <a:ext cx="8229600" cy="639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Shape 211"/>
          <p:cNvSpPr txBox="1"/>
          <p:nvPr>
            <p:ph idx="1" type="body"/>
          </p:nvPr>
        </p:nvSpPr>
        <p:spPr>
          <a:xfrm>
            <a:off x="457200" y="1219200"/>
            <a:ext cx="8229600" cy="4906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Mrs. Barroso wants her students to write an essay about what they’ve learned about Japan and Europe. She’s having trouble coming up with a good essay question though! </a:t>
            </a:r>
            <a:r>
              <a:rPr b="0" i="0" lang="en-US" sz="3200" u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Help her! Please!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Come up with a good essay question asking students to show what they know about Japan and/or Europe’s history during Era 1.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 txBox="1"/>
          <p:nvPr>
            <p:ph type="title"/>
          </p:nvPr>
        </p:nvSpPr>
        <p:spPr>
          <a:xfrm>
            <a:off x="457200" y="274637"/>
            <a:ext cx="8229600" cy="639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Shape 217"/>
          <p:cNvSpPr txBox="1"/>
          <p:nvPr>
            <p:ph idx="1" type="body"/>
          </p:nvPr>
        </p:nvSpPr>
        <p:spPr>
          <a:xfrm>
            <a:off x="457200" y="1219200"/>
            <a:ext cx="8229600" cy="4906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Mrs. Barroso wants her students to write an essay about what they’ve learned about Japan and Europe. She’s having trouble coming up with a good essay question though! </a:t>
            </a:r>
            <a:r>
              <a:rPr b="0" i="0" lang="en-US" sz="1800" u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Help her! Please!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Come up with a good essay question asking students to show what they know about Japan and/or Europe’s history during Era 1.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/>
          <p:nvPr>
            <p:ph type="title"/>
          </p:nvPr>
        </p:nvSpPr>
        <p:spPr>
          <a:xfrm>
            <a:off x="228600" y="274637"/>
            <a:ext cx="84582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Zeta Essay Prompt Choices</a:t>
            </a:r>
            <a:endParaRPr/>
          </a:p>
        </p:txBody>
      </p:sp>
      <p:sp>
        <p:nvSpPr>
          <p:cNvPr id="223" name="Shape 223"/>
          <p:cNvSpPr txBox="1"/>
          <p:nvPr>
            <p:ph idx="1" type="body"/>
          </p:nvPr>
        </p:nvSpPr>
        <p:spPr>
          <a:xfrm>
            <a:off x="228600" y="1417637"/>
            <a:ext cx="8763000" cy="5135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800"/>
              <a:buFont typeface="Arial"/>
              <a:buAutoNum type="arabicPeriod"/>
            </a:pPr>
            <a:r>
              <a:rPr b="0" i="0" lang="en-US" sz="2800" u="none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Explain the difference between Japan and Europe during Era 1. </a:t>
            </a:r>
            <a:endParaRPr/>
          </a:p>
          <a:p>
            <a:pPr indent="-514350" lvl="0" marL="5143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Arial"/>
              <a:buAutoNum type="arabicPeriod"/>
            </a:pPr>
            <a:r>
              <a:rPr b="0" i="0" lang="en-US" sz="2800" u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If you were sent back in time, would you rather live in Japan or Europe during Era 1? Why?</a:t>
            </a:r>
            <a:endParaRPr/>
          </a:p>
          <a:p>
            <a:pPr indent="-514350" lvl="0" marL="5143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7030A0"/>
              </a:buClr>
              <a:buSzPts val="2800"/>
              <a:buFont typeface="Arial"/>
              <a:buAutoNum type="arabicPeriod"/>
            </a:pPr>
            <a:r>
              <a:rPr b="0" i="0" lang="en-US" sz="2800" u="non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What would Japan have looked like under Christianity, and what would Europe have looked like under Shintoism? 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Emperor Loses Power</a:t>
            </a:r>
            <a:endParaRPr/>
          </a:p>
        </p:txBody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By the 1100s, the emperor of Japan’s power was greatly weakened by civil war.</a:t>
            </a:r>
            <a:endParaRPr/>
          </a:p>
          <a:p>
            <a:pPr indent="-1397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Noble families refused to pay taxes to the emperor.  They grew rich and bought much land.</a:t>
            </a:r>
            <a:endParaRPr/>
          </a:p>
          <a:p>
            <a:pPr indent="-1397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Eventually, one noble family grew more powerful than any other.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kendo" id="107" name="Shape 10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57400" y="304800"/>
            <a:ext cx="5105400" cy="426720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Shape 108"/>
          <p:cNvSpPr txBox="1"/>
          <p:nvPr/>
        </p:nvSpPr>
        <p:spPr>
          <a:xfrm>
            <a:off x="914400" y="4648200"/>
            <a:ext cx="7270750" cy="1190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Noble families did not want to obey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emperor.  They wanted power.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x="457200" y="274637"/>
            <a:ext cx="8458200" cy="10747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b="0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You remember European feudalism?</a:t>
            </a:r>
            <a:endParaRPr/>
          </a:p>
        </p:txBody>
      </p:sp>
      <p:pic>
        <p:nvPicPr>
          <p:cNvPr descr="https://mrgrayhistory.wikispaces.com/file/view/E_Middle_Ages_-_Japan.JPG/244140813/893x522/E_Middle_Ages_-_Japan.JPG" id="114" name="Shape 1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14400" y="1905000"/>
            <a:ext cx="7351712" cy="4322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>
            <p:ph type="title"/>
          </p:nvPr>
        </p:nvSpPr>
        <p:spPr>
          <a:xfrm>
            <a:off x="630237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400"/>
              <a:buFont typeface="Arial"/>
              <a:buNone/>
            </a:pPr>
            <a:r>
              <a:rPr b="1" i="0" lang="en-US" sz="4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Feudalism in Japan and Europe</a:t>
            </a:r>
            <a:endParaRPr/>
          </a:p>
        </p:txBody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4710112" y="1984375"/>
            <a:ext cx="3868737" cy="6175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Europe		</a:t>
            </a:r>
            <a:endParaRPr/>
          </a:p>
        </p:txBody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252412" y="1984375"/>
            <a:ext cx="3887787" cy="6175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Japan</a:t>
            </a:r>
            <a:endParaRPr/>
          </a:p>
        </p:txBody>
      </p:sp>
      <p:pic>
        <p:nvPicPr>
          <p:cNvPr descr="http://2.bp.blogspot.com/-Mz_Xz_Mf8v8/UAy5hUaFqQI/AAAAAAAABdE/a7mI9xgbMi0/s1600/Bodiam%2BCastle.jpg" id="122" name="Shape 12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24400" y="2895600"/>
            <a:ext cx="4191000" cy="32702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www.happybirthdaywishesimages.com/wp-content/uploads/2013/01/Himeji-Castle.jpg" id="123" name="Shape 123"/>
          <p:cNvPicPr preferRelativeResize="0"/>
          <p:nvPr>
            <p:ph idx="2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8600" y="2895600"/>
            <a:ext cx="4267200" cy="3270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Feudalism</a:t>
            </a:r>
            <a:endParaRPr/>
          </a:p>
        </p:txBody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system of feudalism, similar to that found in European feudalism, arose in Japan.</a:t>
            </a:r>
            <a:endParaRPr/>
          </a:p>
          <a:p>
            <a:pPr indent="-1397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 a feudal society, land is exchanged for military service.</a:t>
            </a:r>
            <a:endParaRPr/>
          </a:p>
          <a:p>
            <a:pPr indent="-1397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Japanese lords gave away some of their land to other people in exchange for loyalty and military service.</a:t>
            </a:r>
            <a:endParaRPr/>
          </a:p>
          <a:p>
            <a: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gcuonline.georgian.edu/wootton_l/Medieval_files/image004.gif" id="134" name="Shape 13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6762" y="2125662"/>
            <a:ext cx="3594100" cy="3686175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Shape 135"/>
          <p:cNvSpPr txBox="1"/>
          <p:nvPr>
            <p:ph type="title"/>
          </p:nvPr>
        </p:nvSpPr>
        <p:spPr>
          <a:xfrm>
            <a:off x="630237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400"/>
              <a:buFont typeface="Arial"/>
              <a:buNone/>
            </a:pPr>
            <a:r>
              <a:rPr b="1" i="0" lang="en-US" sz="4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Feudalism</a:t>
            </a:r>
            <a:endParaRPr/>
          </a:p>
        </p:txBody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x="420687" y="1844675"/>
            <a:ext cx="3868737" cy="619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i="0" lang="en-US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Europe		</a:t>
            </a:r>
            <a:endParaRPr/>
          </a:p>
        </p:txBody>
      </p:sp>
      <p:sp>
        <p:nvSpPr>
          <p:cNvPr id="137" name="Shape 137"/>
          <p:cNvSpPr txBox="1"/>
          <p:nvPr>
            <p:ph idx="1" type="body"/>
          </p:nvPr>
        </p:nvSpPr>
        <p:spPr>
          <a:xfrm>
            <a:off x="4629150" y="1892300"/>
            <a:ext cx="3887787" cy="6175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i="0" lang="en-US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Japan</a:t>
            </a:r>
            <a:endParaRPr/>
          </a:p>
        </p:txBody>
      </p:sp>
      <p:pic>
        <p:nvPicPr>
          <p:cNvPr descr="https://the24hourtala.files.wordpress.com/2011/03/feudal2.gif" id="138" name="Shape 138"/>
          <p:cNvPicPr preferRelativeResize="0"/>
          <p:nvPr>
            <p:ph idx="2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67325" y="1838325"/>
            <a:ext cx="3459162" cy="4225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Shogun</a:t>
            </a:r>
            <a:endParaRPr/>
          </a:p>
        </p:txBody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leader of Japan’s most powerful family forced the emperor to appoint him shogun.</a:t>
            </a:r>
            <a:endParaRPr/>
          </a:p>
          <a:p>
            <a:pPr indent="-1397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word “Shogun” means “great general”.</a:t>
            </a:r>
            <a:endParaRPr/>
          </a:p>
          <a:p>
            <a:pPr indent="-1397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For the next 700 years, powerful shoguns governed Japan.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